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1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8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3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4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5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4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9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7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0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2675-50F3-4A8B-BC5E-6406B7420A79}" type="datetimeFigureOut">
              <a:rPr lang="en-US" smtClean="0"/>
              <a:t>7/14/2018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</a:t>
            </a:r>
            <a:r>
              <a:rPr lang="en-US" smtClean="0"/>
              <a:t>115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Structured </a:t>
            </a:r>
            <a:r>
              <a:rPr lang="en-US" dirty="0" smtClean="0"/>
              <a:t>Programming</a:t>
            </a:r>
            <a:endParaRPr lang="en-US" dirty="0" smtClean="0"/>
          </a:p>
          <a:p>
            <a:r>
              <a:rPr lang="en-US" dirty="0" smtClean="0"/>
              <a:t>Taken from notes by Dr. Neil Moore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Subprogram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we need to repeat the same code in several different places</a:t>
            </a:r>
          </a:p>
          <a:p>
            <a:pPr lvl="1"/>
            <a:r>
              <a:rPr lang="en-US" dirty="0" smtClean="0"/>
              <a:t>It would be nice if we didn’t have to write the code multiple times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subprogram</a:t>
            </a:r>
            <a:r>
              <a:rPr lang="en-US" dirty="0" smtClean="0"/>
              <a:t> is a chunk of the code treated as a single unit</a:t>
            </a:r>
          </a:p>
          <a:p>
            <a:pPr lvl="1"/>
            <a:r>
              <a:rPr lang="en-US" dirty="0" smtClean="0"/>
              <a:t>When we need to execute that code, we </a:t>
            </a:r>
            <a:r>
              <a:rPr lang="en-US" b="1" dirty="0" smtClean="0"/>
              <a:t>call (invoke)</a:t>
            </a:r>
            <a:r>
              <a:rPr lang="en-US" dirty="0" smtClean="0"/>
              <a:t> the subprogram</a:t>
            </a:r>
          </a:p>
          <a:p>
            <a:pPr lvl="2"/>
            <a:r>
              <a:rPr lang="en-US" dirty="0" smtClean="0"/>
              <a:t>The call runs the subprogram, waits for it to finish</a:t>
            </a:r>
          </a:p>
          <a:p>
            <a:pPr lvl="2"/>
            <a:r>
              <a:rPr lang="en-US" dirty="0" smtClean="0"/>
              <a:t>Then execution keeps going from where the call is</a:t>
            </a:r>
          </a:p>
          <a:p>
            <a:pPr lvl="2"/>
            <a:r>
              <a:rPr lang="en-US" dirty="0" smtClean="0"/>
              <a:t>Sometimes we send values to the subprogram</a:t>
            </a:r>
          </a:p>
          <a:p>
            <a:pPr lvl="2"/>
            <a:r>
              <a:rPr lang="en-US" dirty="0" smtClean="0"/>
              <a:t>Sometimes the subprogram sends value(s) back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Subprogram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Python, subprograms are called </a:t>
            </a:r>
            <a:r>
              <a:rPr lang="en-US" b="1" dirty="0" smtClean="0"/>
              <a:t>functions</a:t>
            </a:r>
            <a:endParaRPr lang="en-US" dirty="0" smtClean="0"/>
          </a:p>
          <a:p>
            <a:pPr lvl="1"/>
            <a:r>
              <a:rPr lang="en-US" b="1" dirty="0" smtClean="0"/>
              <a:t>Arguments </a:t>
            </a:r>
            <a:r>
              <a:rPr lang="en-US" dirty="0" smtClean="0"/>
              <a:t>are the values we send to the function</a:t>
            </a:r>
          </a:p>
          <a:p>
            <a:pPr lvl="1"/>
            <a:r>
              <a:rPr lang="en-US" dirty="0" smtClean="0"/>
              <a:t>And the function can </a:t>
            </a:r>
            <a:r>
              <a:rPr lang="en-US" b="1" dirty="0" smtClean="0"/>
              <a:t>return</a:t>
            </a:r>
            <a:r>
              <a:rPr lang="en-US" dirty="0" smtClean="0"/>
              <a:t> a result (or results)</a:t>
            </a:r>
          </a:p>
          <a:p>
            <a:pPr lvl="1"/>
            <a:r>
              <a:rPr lang="en-US" dirty="0" smtClean="0"/>
              <a:t>Can you think of Python functions that</a:t>
            </a:r>
          </a:p>
          <a:p>
            <a:pPr lvl="2"/>
            <a:r>
              <a:rPr lang="en-US" dirty="0" smtClean="0"/>
              <a:t>Take one or more arguments?</a:t>
            </a:r>
          </a:p>
          <a:p>
            <a:pPr lvl="2"/>
            <a:r>
              <a:rPr lang="en-US" dirty="0" smtClean="0"/>
              <a:t>Take no arguments?</a:t>
            </a:r>
          </a:p>
          <a:p>
            <a:pPr lvl="2"/>
            <a:r>
              <a:rPr lang="en-US" dirty="0" smtClean="0"/>
              <a:t>Return a result?</a:t>
            </a:r>
          </a:p>
          <a:p>
            <a:pPr lvl="2"/>
            <a:r>
              <a:rPr lang="en-US" dirty="0" smtClean="0"/>
              <a:t>Don’t return a result?</a:t>
            </a:r>
          </a:p>
        </p:txBody>
      </p:sp>
    </p:spTree>
    <p:extLst>
      <p:ext uri="{BB962C8B-B14F-4D97-AF65-F5344CB8AC3E}">
        <p14:creationId xmlns:p14="http://schemas.microsoft.com/office/powerpoint/2010/main" val="314947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Subprogram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Guarantees for subprograms:</a:t>
            </a:r>
          </a:p>
          <a:p>
            <a:pPr lvl="1"/>
            <a:r>
              <a:rPr lang="en-US" dirty="0" smtClean="0"/>
              <a:t>Forces the invoking code to pause execution</a:t>
            </a:r>
          </a:p>
          <a:p>
            <a:pPr lvl="1"/>
            <a:r>
              <a:rPr lang="en-US" dirty="0" smtClean="0"/>
              <a:t>Starts execution at top of subprogram code</a:t>
            </a:r>
          </a:p>
          <a:p>
            <a:pPr lvl="1"/>
            <a:r>
              <a:rPr lang="en-US" dirty="0" smtClean="0"/>
              <a:t>Completes execution at bottom of subprogram</a:t>
            </a:r>
          </a:p>
          <a:p>
            <a:pPr lvl="1"/>
            <a:r>
              <a:rPr lang="en-US" dirty="0" smtClean="0"/>
              <a:t>Always returns execution control to the point where the subprogram was invoked </a:t>
            </a:r>
          </a:p>
          <a:p>
            <a:pPr lvl="1"/>
            <a:r>
              <a:rPr lang="en-US" dirty="0" smtClean="0"/>
              <a:t>Does NOT execute unless invoked (called)</a:t>
            </a:r>
          </a:p>
        </p:txBody>
      </p:sp>
    </p:spTree>
    <p:extLst>
      <p:ext uri="{BB962C8B-B14F-4D97-AF65-F5344CB8AC3E}">
        <p14:creationId xmlns:p14="http://schemas.microsoft.com/office/powerpoint/2010/main" val="406577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Sequence </a:t>
            </a:r>
            <a:r>
              <a:rPr lang="en-US" dirty="0" smtClean="0"/>
              <a:t>(one statement after another, easy to forget its name!)</a:t>
            </a:r>
          </a:p>
          <a:p>
            <a:r>
              <a:rPr lang="en-US" b="1" dirty="0" smtClean="0"/>
              <a:t>Selection</a:t>
            </a:r>
            <a:r>
              <a:rPr lang="en-US" dirty="0" smtClean="0"/>
              <a:t> (conditionals: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/>
              <a:t> and variations)</a:t>
            </a:r>
          </a:p>
          <a:p>
            <a:r>
              <a:rPr lang="en-US" b="1" dirty="0" smtClean="0"/>
              <a:t>Iteration</a:t>
            </a:r>
            <a:r>
              <a:rPr lang="en-US" dirty="0" smtClean="0"/>
              <a:t> (loops: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while)</a:t>
            </a:r>
          </a:p>
          <a:p>
            <a:r>
              <a:rPr lang="en-US" b="1" dirty="0" smtClean="0"/>
              <a:t>Subprogram</a:t>
            </a:r>
            <a:r>
              <a:rPr lang="en-US" dirty="0" smtClean="0"/>
              <a:t> (functions: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/>
              <a:t> and calls)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bad old days: GOTO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 the early days of programming, we didn’t have for loops, if statements, etc.</a:t>
            </a:r>
          </a:p>
          <a:p>
            <a:r>
              <a:rPr lang="en-US" dirty="0" smtClean="0"/>
              <a:t>Instead, we had just “if this is true, go to 10”.</a:t>
            </a:r>
          </a:p>
          <a:p>
            <a:r>
              <a:rPr lang="en-US" dirty="0" smtClean="0"/>
              <a:t>You could use that to skip over code (like an </a:t>
            </a:r>
            <a:r>
              <a:rPr lang="en-US" b="1" dirty="0" smtClean="0"/>
              <a:t>if </a:t>
            </a:r>
            <a:r>
              <a:rPr lang="en-US" dirty="0" smtClean="0"/>
              <a:t>does)</a:t>
            </a:r>
          </a:p>
          <a:p>
            <a:r>
              <a:rPr lang="en-US" dirty="0" smtClean="0"/>
              <a:t>… or go back to an earlier line to make a loop</a:t>
            </a:r>
          </a:p>
          <a:p>
            <a:r>
              <a:rPr lang="en-US" dirty="0" smtClean="0"/>
              <a:t>This was very tedious and error prone</a:t>
            </a:r>
          </a:p>
          <a:p>
            <a:pPr lvl="1"/>
            <a:r>
              <a:rPr lang="en-US" dirty="0" smtClean="0"/>
              <a:t>Especially if something had to be changed</a:t>
            </a:r>
          </a:p>
          <a:p>
            <a:pPr lvl="1"/>
            <a:r>
              <a:rPr lang="en-US" dirty="0" smtClean="0"/>
              <a:t>“Spaghetti code”: trying to trace a program’s execution was like trying to trace one strand of spaghetti in a plate of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9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Spaghetti code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847" y="1600200"/>
            <a:ext cx="2608306" cy="4525963"/>
          </a:xfrm>
        </p:spPr>
      </p:pic>
    </p:spTree>
    <p:extLst>
      <p:ext uri="{BB962C8B-B14F-4D97-AF65-F5344CB8AC3E}">
        <p14:creationId xmlns:p14="http://schemas.microsoft.com/office/powerpoint/2010/main" val="50537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1960’s, computer scientists started to think about how to write programs that were easier to understand and modify.</a:t>
            </a:r>
          </a:p>
          <a:p>
            <a:pPr lvl="1"/>
            <a:r>
              <a:rPr lang="en-US" dirty="0" err="1" smtClean="0"/>
              <a:t>Edsger</a:t>
            </a:r>
            <a:r>
              <a:rPr lang="en-US" dirty="0" smtClean="0"/>
              <a:t> Dijkstra, “Go To Statement Considered Harmful” (1968)</a:t>
            </a:r>
          </a:p>
          <a:p>
            <a:r>
              <a:rPr lang="en-US" dirty="0" smtClean="0"/>
              <a:t>They introduced the paradigm of </a:t>
            </a:r>
            <a:r>
              <a:rPr lang="en-US" b="1" dirty="0" smtClean="0"/>
              <a:t>structured programming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Patterns that lead to easier-to-understand code</a:t>
            </a:r>
          </a:p>
          <a:p>
            <a:pPr lvl="2"/>
            <a:r>
              <a:rPr lang="en-US" dirty="0" smtClean="0"/>
              <a:t>Easier to test and debug</a:t>
            </a:r>
          </a:p>
          <a:p>
            <a:pPr lvl="2"/>
            <a:r>
              <a:rPr lang="en-US" dirty="0" smtClean="0"/>
              <a:t>Easier to modify and maintain</a:t>
            </a:r>
          </a:p>
          <a:p>
            <a:pPr lvl="2"/>
            <a:r>
              <a:rPr lang="en-US" dirty="0" smtClean="0"/>
              <a:t>Easier to collaborate on large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0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structures and 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already seen a little about </a:t>
            </a:r>
            <a:r>
              <a:rPr lang="en-US" b="1" dirty="0" smtClean="0"/>
              <a:t>data structures</a:t>
            </a:r>
            <a:endParaRPr lang="en-US" dirty="0" smtClean="0"/>
          </a:p>
          <a:p>
            <a:pPr lvl="1"/>
            <a:r>
              <a:rPr lang="en-US" dirty="0" smtClean="0"/>
              <a:t>The ways of organizing data in a program</a:t>
            </a:r>
          </a:p>
          <a:p>
            <a:pPr lvl="1"/>
            <a:r>
              <a:rPr lang="en-US" dirty="0" smtClean="0"/>
              <a:t>Simple ones: constants and variables</a:t>
            </a:r>
          </a:p>
          <a:p>
            <a:pPr lvl="1"/>
            <a:r>
              <a:rPr lang="en-US" dirty="0" smtClean="0"/>
              <a:t>More complex: graphics objects, strings, lists, …</a:t>
            </a:r>
          </a:p>
          <a:p>
            <a:r>
              <a:rPr lang="en-US" b="1" dirty="0" smtClean="0"/>
              <a:t>Control structures</a:t>
            </a:r>
            <a:r>
              <a:rPr lang="en-US" dirty="0" smtClean="0"/>
              <a:t> are ways of controlling the execution of a program</a:t>
            </a:r>
          </a:p>
          <a:p>
            <a:pPr lvl="1"/>
            <a:r>
              <a:rPr lang="en-US" dirty="0" smtClean="0"/>
              <a:t>which statements execute, and in which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63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basic 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In 1966, </a:t>
            </a:r>
            <a:r>
              <a:rPr lang="en-US" dirty="0" err="1" smtClean="0"/>
              <a:t>B</a:t>
            </a:r>
            <a:r>
              <a:rPr lang="en-US" dirty="0" err="1" smtClean="0">
                <a:cs typeface="Lucida Sans Unicode"/>
              </a:rPr>
              <a:t>öhm</a:t>
            </a:r>
            <a:r>
              <a:rPr lang="en-US" dirty="0" smtClean="0">
                <a:latin typeface="Lucida Sans Unicode"/>
                <a:cs typeface="Lucida Sans Unicode"/>
              </a:rPr>
              <a:t> </a:t>
            </a:r>
            <a:r>
              <a:rPr lang="en-US" dirty="0" smtClean="0">
                <a:cs typeface="Lucida Sans Unicode"/>
              </a:rPr>
              <a:t>and </a:t>
            </a:r>
            <a:r>
              <a:rPr lang="en-US" dirty="0" err="1" smtClean="0">
                <a:cs typeface="Lucida Sans Unicode"/>
              </a:rPr>
              <a:t>Jacopini</a:t>
            </a:r>
            <a:r>
              <a:rPr lang="en-US" dirty="0" smtClean="0">
                <a:cs typeface="Lucida Sans Unicode"/>
              </a:rPr>
              <a:t> showed that any program using “go to” could be rearranged to use only three simple control structures</a:t>
            </a:r>
          </a:p>
          <a:p>
            <a:pPr lvl="1"/>
            <a:r>
              <a:rPr lang="en-US" dirty="0" smtClean="0">
                <a:cs typeface="Lucida Sans Unicode"/>
              </a:rPr>
              <a:t>Sequence</a:t>
            </a:r>
          </a:p>
          <a:p>
            <a:pPr lvl="1"/>
            <a:r>
              <a:rPr lang="en-US" dirty="0" smtClean="0">
                <a:cs typeface="Lucida Sans Unicode"/>
              </a:rPr>
              <a:t>Selection</a:t>
            </a:r>
          </a:p>
          <a:p>
            <a:pPr lvl="1"/>
            <a:r>
              <a:rPr lang="en-US" dirty="0" smtClean="0">
                <a:cs typeface="Lucida Sans Unicode"/>
              </a:rPr>
              <a:t>Iteration</a:t>
            </a:r>
          </a:p>
          <a:p>
            <a:pPr lvl="1"/>
            <a:r>
              <a:rPr lang="en-US" dirty="0" smtClean="0">
                <a:cs typeface="Lucida Sans Unicode"/>
              </a:rPr>
              <a:t>Added a fourth later: </a:t>
            </a:r>
            <a:r>
              <a:rPr lang="en-US" b="1" dirty="0" smtClean="0">
                <a:cs typeface="Lucida Sans Unicode"/>
              </a:rPr>
              <a:t>Subprograms</a:t>
            </a:r>
            <a:r>
              <a:rPr lang="en-US" dirty="0" smtClean="0">
                <a:cs typeface="Lucida Sans Unicode"/>
              </a:rPr>
              <a:t> (more in chapter 5)</a:t>
            </a:r>
          </a:p>
          <a:p>
            <a:pPr marL="0" indent="0">
              <a:buNone/>
            </a:pPr>
            <a:r>
              <a:rPr lang="en-US" dirty="0" smtClean="0">
                <a:cs typeface="Lucida Sans Unicode"/>
              </a:rPr>
              <a:t>Each of these control structures has two important guarantees:</a:t>
            </a:r>
          </a:p>
          <a:p>
            <a:r>
              <a:rPr lang="en-US" dirty="0" smtClean="0">
                <a:cs typeface="Lucida Sans Unicode"/>
              </a:rPr>
              <a:t>Only one way to </a:t>
            </a:r>
            <a:r>
              <a:rPr lang="en-US" b="1" dirty="0" smtClean="0">
                <a:cs typeface="Lucida Sans Unicode"/>
              </a:rPr>
              <a:t>enter</a:t>
            </a:r>
            <a:r>
              <a:rPr lang="en-US" dirty="0" smtClean="0">
                <a:cs typeface="Lucida Sans Unicode"/>
              </a:rPr>
              <a:t> the control structure</a:t>
            </a:r>
          </a:p>
          <a:p>
            <a:r>
              <a:rPr lang="en-US" dirty="0" smtClean="0">
                <a:cs typeface="Lucida Sans Unicode"/>
              </a:rPr>
              <a:t>Only one way to </a:t>
            </a:r>
            <a:r>
              <a:rPr lang="en-US" b="1" dirty="0" smtClean="0">
                <a:cs typeface="Lucida Sans Unicode"/>
              </a:rPr>
              <a:t>exit</a:t>
            </a:r>
            <a:r>
              <a:rPr lang="en-US" dirty="0" smtClean="0">
                <a:cs typeface="Lucida Sans Unicode"/>
              </a:rPr>
              <a:t> the control structure</a:t>
            </a:r>
          </a:p>
          <a:p>
            <a:r>
              <a:rPr lang="en-US" i="1" dirty="0" smtClean="0">
                <a:cs typeface="Lucida Sans Unicode"/>
              </a:rPr>
              <a:t>One entrance, one exit.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5889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sequence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“Sequencing” or “sequential execution” just means: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running one statement after another</a:t>
            </a:r>
          </a:p>
          <a:p>
            <a:r>
              <a:rPr lang="en-US" dirty="0" smtClean="0"/>
              <a:t>In Python we write one line after the next</a:t>
            </a:r>
          </a:p>
          <a:p>
            <a:r>
              <a:rPr lang="en-US" dirty="0" smtClean="0"/>
              <a:t>“The default” control structure</a:t>
            </a:r>
          </a:p>
          <a:p>
            <a:r>
              <a:rPr lang="en-US" dirty="0" smtClean="0"/>
              <a:t>Guarantees unique to sequence</a:t>
            </a:r>
          </a:p>
          <a:p>
            <a:pPr lvl="1"/>
            <a:r>
              <a:rPr lang="en-US" dirty="0" smtClean="0"/>
              <a:t>The steps will execute in the order given</a:t>
            </a:r>
          </a:p>
          <a:p>
            <a:pPr lvl="1"/>
            <a:r>
              <a:rPr lang="en-US" dirty="0" smtClean="0"/>
              <a:t>Steps will not be skipped</a:t>
            </a:r>
          </a:p>
          <a:p>
            <a:pPr lvl="1"/>
            <a:r>
              <a:rPr lang="en-US" dirty="0" smtClean="0"/>
              <a:t>It will always start at the first statement …</a:t>
            </a:r>
          </a:p>
          <a:p>
            <a:pPr lvl="1"/>
            <a:r>
              <a:rPr lang="en-US" dirty="0" smtClean="0"/>
              <a:t>And finish at the last statement of the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9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“Selection” means choosing which code to run based on a condition or question</a:t>
            </a:r>
          </a:p>
          <a:p>
            <a:r>
              <a:rPr lang="en-US" dirty="0" smtClean="0"/>
              <a:t>In Python, an </a:t>
            </a:r>
            <a:r>
              <a:rPr lang="en-US" b="1" dirty="0" smtClean="0"/>
              <a:t>if-else</a:t>
            </a:r>
            <a:r>
              <a:rPr lang="en-US" dirty="0" smtClean="0"/>
              <a:t> statement</a:t>
            </a:r>
          </a:p>
          <a:p>
            <a:r>
              <a:rPr lang="en-US" dirty="0" smtClean="0"/>
              <a:t>Two branches, based on True and False</a:t>
            </a:r>
          </a:p>
          <a:p>
            <a:pPr lvl="1"/>
            <a:r>
              <a:rPr lang="en-US" dirty="0" smtClean="0"/>
              <a:t>Each branch is another control structure (most often a sequence, can be a loop or another if)</a:t>
            </a:r>
          </a:p>
          <a:p>
            <a:r>
              <a:rPr lang="en-US" dirty="0" smtClean="0"/>
              <a:t>Guarantees:</a:t>
            </a:r>
          </a:p>
          <a:p>
            <a:pPr lvl="1"/>
            <a:r>
              <a:rPr lang="en-US" dirty="0" smtClean="0"/>
              <a:t>Always starts with the question/condition</a:t>
            </a:r>
          </a:p>
          <a:p>
            <a:pPr lvl="1"/>
            <a:r>
              <a:rPr lang="en-US" dirty="0" smtClean="0"/>
              <a:t>Runs one branch or the other, never both</a:t>
            </a:r>
          </a:p>
          <a:p>
            <a:pPr lvl="1"/>
            <a:r>
              <a:rPr lang="en-US" dirty="0" smtClean="0"/>
              <a:t>… and never neither – MUST do one of the two</a:t>
            </a:r>
          </a:p>
          <a:p>
            <a:r>
              <a:rPr lang="en-US" dirty="0" smtClean="0"/>
              <a:t>Avoid </a:t>
            </a:r>
            <a:r>
              <a:rPr lang="en-US" b="1" dirty="0" smtClean="0"/>
              <a:t>dead code</a:t>
            </a:r>
            <a:r>
              <a:rPr lang="en-US" dirty="0" smtClean="0"/>
              <a:t>:  code that is never executed – not just not executed on one particular run, but NEVER executed</a:t>
            </a:r>
          </a:p>
          <a:p>
            <a:pPr lvl="1"/>
            <a:r>
              <a:rPr lang="en-US" dirty="0" smtClean="0"/>
              <a:t>Usually because the condition is </a:t>
            </a:r>
            <a:r>
              <a:rPr lang="en-US" smtClean="0"/>
              <a:t>always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6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“Iteration” means running code multiple times (a loop)</a:t>
            </a:r>
          </a:p>
          <a:p>
            <a:r>
              <a:rPr lang="en-US" dirty="0" smtClean="0"/>
              <a:t>In structured programming, “repeat this body until a condition is false”</a:t>
            </a:r>
          </a:p>
          <a:p>
            <a:r>
              <a:rPr lang="en-US" dirty="0" smtClean="0"/>
              <a:t>In Python, a </a:t>
            </a:r>
            <a:r>
              <a:rPr lang="en-US" b="1" dirty="0" smtClean="0"/>
              <a:t>while</a:t>
            </a:r>
            <a:r>
              <a:rPr lang="en-US" dirty="0" smtClean="0"/>
              <a:t> loop (in about a week)</a:t>
            </a:r>
          </a:p>
          <a:p>
            <a:pPr lvl="1"/>
            <a:r>
              <a:rPr lang="en-US" b="1" dirty="0" smtClean="0"/>
              <a:t>for</a:t>
            </a:r>
            <a:r>
              <a:rPr lang="en-US" dirty="0" smtClean="0"/>
              <a:t> loops are a special case of iteration</a:t>
            </a:r>
          </a:p>
          <a:p>
            <a:r>
              <a:rPr lang="en-US" dirty="0" smtClean="0"/>
              <a:t>Guarantees:</a:t>
            </a:r>
          </a:p>
          <a:p>
            <a:pPr lvl="1"/>
            <a:r>
              <a:rPr lang="en-US" dirty="0" smtClean="0"/>
              <a:t>Always starts with the question/condition</a:t>
            </a:r>
          </a:p>
          <a:p>
            <a:pPr lvl="1"/>
            <a:r>
              <a:rPr lang="en-US" dirty="0" smtClean="0"/>
              <a:t>If the condition is True, executes the </a:t>
            </a:r>
            <a:r>
              <a:rPr lang="en-US" b="1" dirty="0" smtClean="0"/>
              <a:t>entire</a:t>
            </a:r>
            <a:r>
              <a:rPr lang="en-US" dirty="0" smtClean="0"/>
              <a:t> body, then comes back to the condition</a:t>
            </a:r>
          </a:p>
          <a:p>
            <a:pPr lvl="1"/>
            <a:r>
              <a:rPr lang="en-US" dirty="0" smtClean="0"/>
              <a:t>If the condition is False, leaves the loop</a:t>
            </a:r>
          </a:p>
          <a:p>
            <a:r>
              <a:rPr lang="en-US" dirty="0" smtClean="0"/>
              <a:t>Beware of </a:t>
            </a:r>
            <a:r>
              <a:rPr lang="en-US" b="1" dirty="0" smtClean="0"/>
              <a:t>infinite loops</a:t>
            </a:r>
            <a:r>
              <a:rPr lang="en-US" dirty="0" smtClean="0"/>
              <a:t> where the condition is always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6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768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Lucida Sans Unicode</vt:lpstr>
      <vt:lpstr>Office Theme</vt:lpstr>
      <vt:lpstr>CS 115 Lecture</vt:lpstr>
      <vt:lpstr>The bad old days: GOTO</vt:lpstr>
      <vt:lpstr>Spaghetti code</vt:lpstr>
      <vt:lpstr>Structured programming</vt:lpstr>
      <vt:lpstr>Data structures and Control structures</vt:lpstr>
      <vt:lpstr>The three basic control structures</vt:lpstr>
      <vt:lpstr>The sequence control structure</vt:lpstr>
      <vt:lpstr>Selection control structure</vt:lpstr>
      <vt:lpstr>Iteration control structure</vt:lpstr>
      <vt:lpstr>Subprogram control structure</vt:lpstr>
      <vt:lpstr>Subprogram control structure</vt:lpstr>
      <vt:lpstr>Subprogram control structure</vt:lpstr>
      <vt:lpstr>Control structures summary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10</dc:title>
  <dc:creator>Debby</dc:creator>
  <cp:lastModifiedBy>Debby</cp:lastModifiedBy>
  <cp:revision>52</cp:revision>
  <dcterms:created xsi:type="dcterms:W3CDTF">2016-02-23T03:52:00Z</dcterms:created>
  <dcterms:modified xsi:type="dcterms:W3CDTF">2018-07-15T02:42:41Z</dcterms:modified>
</cp:coreProperties>
</file>